
<file path=[Content_Types].xml><?xml version="1.0" encoding="utf-8"?>
<Types xmlns="http://schemas.openxmlformats.org/package/2006/content-types">
  <Default Extension="jfif" ContentType="image/j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2" r:id="rId3"/>
    <p:sldId id="257" r:id="rId4"/>
    <p:sldId id="258" r:id="rId5"/>
    <p:sldId id="271" r:id="rId6"/>
    <p:sldId id="259" r:id="rId7"/>
    <p:sldId id="260" r:id="rId8"/>
    <p:sldId id="261" r:id="rId9"/>
    <p:sldId id="262" r:id="rId10"/>
    <p:sldId id="263" r:id="rId11"/>
    <p:sldId id="264" r:id="rId12"/>
    <p:sldId id="265" r:id="rId13"/>
    <p:sldId id="266" r:id="rId14"/>
    <p:sldId id="267" r:id="rId15"/>
    <p:sldId id="268"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58" d="100"/>
          <a:sy n="58" d="100"/>
        </p:scale>
        <p:origin x="40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jfif>
</file>

<file path=ppt/media/image3.png>
</file>

<file path=ppt/media/image4.jfif>
</file>

<file path=ppt/media/image5.png>
</file>

<file path=ppt/media/image6.jfif>
</file>

<file path=ppt/media/image7.png>
</file>

<file path=ppt/media/image8.jfif>
</file>

<file path=ppt/media/image9.jfi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660BA222-D28E-4A4F-86C1-1DE20E58A902}" type="datetimeFigureOut">
              <a:rPr lang="en-US" smtClean="0"/>
              <a:t>9/26/2025</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2610247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60BA222-D28E-4A4F-86C1-1DE20E58A902}" type="datetimeFigureOut">
              <a:rPr lang="en-US" smtClean="0"/>
              <a:t>9/26/2025</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2782759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60BA222-D28E-4A4F-86C1-1DE20E58A902}"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20169966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60BA222-D28E-4A4F-86C1-1DE20E58A902}"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1412716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0BA222-D28E-4A4F-86C1-1DE20E58A902}"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36077100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60BA222-D28E-4A4F-86C1-1DE20E58A902}" type="datetimeFigureOut">
              <a:rPr lang="en-US" smtClean="0"/>
              <a:t>9/26/2025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945267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60BA222-D28E-4A4F-86C1-1DE20E58A902}" type="datetimeFigureOut">
              <a:rPr lang="en-US" smtClean="0"/>
              <a:t>9/26/2025</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25907443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660BA222-D28E-4A4F-86C1-1DE20E58A902}"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11020349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660BA222-D28E-4A4F-86C1-1DE20E58A902}"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3649597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0BA222-D28E-4A4F-86C1-1DE20E58A902}"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28004814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0BA222-D28E-4A4F-86C1-1DE20E58A902}" type="datetimeFigureOut">
              <a:rPr lang="en-US" smtClean="0"/>
              <a:t>9/26/2025</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1581290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0BA222-D28E-4A4F-86C1-1DE20E58A902}" type="datetimeFigureOut">
              <a:rPr lang="en-US" smtClean="0"/>
              <a:t>9/26/2025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908463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0BA222-D28E-4A4F-86C1-1DE20E58A902}" type="datetimeFigureOut">
              <a:rPr lang="en-US" smtClean="0"/>
              <a:t>9/26/2025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21255146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0BA222-D28E-4A4F-86C1-1DE20E58A902}" type="datetimeFigureOut">
              <a:rPr lang="en-US" smtClean="0"/>
              <a:t>9/26/2025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303742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0BA222-D28E-4A4F-86C1-1DE20E58A902}" type="datetimeFigureOut">
              <a:rPr lang="en-US" smtClean="0"/>
              <a:t>9/26/2025</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2401103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60BA222-D28E-4A4F-86C1-1DE20E58A902}" type="datetimeFigureOut">
              <a:rPr lang="en-US" smtClean="0"/>
              <a:t>9/26/2025</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3456773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60BA222-D28E-4A4F-86C1-1DE20E58A902}" type="datetimeFigureOut">
              <a:rPr lang="en-US" smtClean="0"/>
              <a:t>9/26/2025</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BD0C1ED-9C80-441F-9725-2C154401E629}" type="slidenum">
              <a:rPr lang="en-US" smtClean="0"/>
              <a:t>‹#›</a:t>
            </a:fld>
            <a:endParaRPr lang="en-US"/>
          </a:p>
        </p:txBody>
      </p:sp>
    </p:spTree>
    <p:extLst>
      <p:ext uri="{BB962C8B-B14F-4D97-AF65-F5344CB8AC3E}">
        <p14:creationId xmlns:p14="http://schemas.microsoft.com/office/powerpoint/2010/main" val="2977270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660BA222-D28E-4A4F-86C1-1DE20E58A902}" type="datetimeFigureOut">
              <a:rPr lang="en-US" smtClean="0"/>
              <a:t>9/26/2025</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BD0C1ED-9C80-441F-9725-2C154401E629}" type="slidenum">
              <a:rPr lang="en-US" smtClean="0"/>
              <a:t>‹#›</a:t>
            </a:fld>
            <a:endParaRPr lang="en-US"/>
          </a:p>
        </p:txBody>
      </p:sp>
    </p:spTree>
    <p:extLst>
      <p:ext uri="{BB962C8B-B14F-4D97-AF65-F5344CB8AC3E}">
        <p14:creationId xmlns:p14="http://schemas.microsoft.com/office/powerpoint/2010/main" val="38228218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f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f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f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f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f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f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f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f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COMPREHENSION SKILLS</a:t>
            </a:r>
            <a:br>
              <a:rPr lang="en-US" dirty="0"/>
            </a:br>
            <a:endParaRPr lang="en-US" dirty="0"/>
          </a:p>
        </p:txBody>
      </p:sp>
      <p:sp>
        <p:nvSpPr>
          <p:cNvPr id="3" name="Subtitle 2"/>
          <p:cNvSpPr>
            <a:spLocks noGrp="1"/>
          </p:cNvSpPr>
          <p:nvPr>
            <p:ph type="subTitle" idx="1"/>
          </p:nvPr>
        </p:nvSpPr>
        <p:spPr/>
        <p:txBody>
          <a:bodyPr/>
          <a:lstStyle/>
          <a:p>
            <a:r>
              <a:rPr lang="en-US" dirty="0"/>
              <a:t>EFFECTIVE READING FOR ACADEMIC </a:t>
            </a:r>
            <a:r>
              <a:rPr lang="en-US" dirty="0" smtClean="0"/>
              <a:t>PURPOSES</a:t>
            </a:r>
            <a:endParaRPr lang="en-US" dirty="0"/>
          </a:p>
          <a:p>
            <a:endParaRPr lang="en-US" dirty="0"/>
          </a:p>
        </p:txBody>
      </p:sp>
    </p:spTree>
    <p:extLst>
      <p:ext uri="{BB962C8B-B14F-4D97-AF65-F5344CB8AC3E}">
        <p14:creationId xmlns:p14="http://schemas.microsoft.com/office/powerpoint/2010/main" val="32921429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Scanning</a:t>
            </a:r>
            <a:endParaRPr lang="en-US" dirty="0"/>
          </a:p>
        </p:txBody>
      </p:sp>
      <p:sp>
        <p:nvSpPr>
          <p:cNvPr id="3" name="Content Placeholder 2"/>
          <p:cNvSpPr>
            <a:spLocks noGrp="1"/>
          </p:cNvSpPr>
          <p:nvPr>
            <p:ph idx="1"/>
          </p:nvPr>
        </p:nvSpPr>
        <p:spPr>
          <a:xfrm>
            <a:off x="1154954" y="2354118"/>
            <a:ext cx="8825659" cy="3416300"/>
          </a:xfrm>
        </p:spPr>
        <p:txBody>
          <a:bodyPr/>
          <a:lstStyle/>
          <a:p>
            <a:pPr marL="0" lvl="0" indent="0">
              <a:buNone/>
            </a:pPr>
            <a:r>
              <a:rPr lang="en-US" dirty="0"/>
              <a:t>This is used to look for specific information in a written material. This skill fishes out small pieces of information from a large written source. For instance, one can scan the table of content or index for specific information or the entire passage for particular word meanings or definitions. This is part of both </a:t>
            </a:r>
            <a:r>
              <a:rPr lang="en-US" smtClean="0"/>
              <a:t>pre-reading stage </a:t>
            </a:r>
            <a:r>
              <a:rPr lang="en-US"/>
              <a:t>and </a:t>
            </a:r>
            <a:r>
              <a:rPr lang="en-US" dirty="0"/>
              <a:t>actual reading stage. </a:t>
            </a:r>
          </a:p>
          <a:p>
            <a:endParaRPr lang="en-US" dirty="0"/>
          </a:p>
        </p:txBody>
      </p:sp>
      <p:pic>
        <p:nvPicPr>
          <p:cNvPr id="5" name="Picture 4">
            <a:extLst>
              <a:ext uri="{FF2B5EF4-FFF2-40B4-BE49-F238E27FC236}">
                <a16:creationId xmlns="" xmlns:a16="http://schemas.microsoft.com/office/drawing/2014/main" id="{913466D8-1F40-4CDE-B929-CD9DD36723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954" y="3843208"/>
            <a:ext cx="9740728" cy="2600696"/>
          </a:xfrm>
          <a:prstGeom prst="rect">
            <a:avLst/>
          </a:prstGeom>
        </p:spPr>
      </p:pic>
    </p:spTree>
    <p:extLst>
      <p:ext uri="{BB962C8B-B14F-4D97-AF65-F5344CB8AC3E}">
        <p14:creationId xmlns:p14="http://schemas.microsoft.com/office/powerpoint/2010/main" val="3856117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Detailed / Close Reading</a:t>
            </a:r>
            <a:endParaRPr lang="en-US" dirty="0"/>
          </a:p>
        </p:txBody>
      </p:sp>
      <p:pic>
        <p:nvPicPr>
          <p:cNvPr id="5" name="Picture 4">
            <a:extLst>
              <a:ext uri="{FF2B5EF4-FFF2-40B4-BE49-F238E27FC236}">
                <a16:creationId xmlns="" xmlns:a16="http://schemas.microsoft.com/office/drawing/2014/main" id="{76849715-E371-DDD7-4FF5-F6C76D3080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0708" y="4333173"/>
            <a:ext cx="10234632" cy="2493818"/>
          </a:xfrm>
          <a:prstGeom prst="rect">
            <a:avLst/>
          </a:prstGeom>
        </p:spPr>
      </p:pic>
      <p:sp>
        <p:nvSpPr>
          <p:cNvPr id="3" name="Content Placeholder 2"/>
          <p:cNvSpPr>
            <a:spLocks noGrp="1"/>
          </p:cNvSpPr>
          <p:nvPr>
            <p:ph idx="1"/>
          </p:nvPr>
        </p:nvSpPr>
        <p:spPr>
          <a:xfrm>
            <a:off x="649996" y="2339095"/>
            <a:ext cx="10818564" cy="3416300"/>
          </a:xfrm>
        </p:spPr>
        <p:txBody>
          <a:bodyPr/>
          <a:lstStyle/>
          <a:p>
            <a:pPr marL="0" lvl="0" indent="0">
              <a:buNone/>
            </a:pPr>
            <a:r>
              <a:rPr lang="en-US" dirty="0"/>
              <a:t>Here, careful detailed and deep reading is involved. Close reading also involves careful and close reading in order to understand and remember </a:t>
            </a:r>
            <a:r>
              <a:rPr lang="en-US" dirty="0" smtClean="0"/>
              <a:t>the main </a:t>
            </a:r>
            <a:r>
              <a:rPr lang="en-US" dirty="0"/>
              <a:t>ideas, find the relationship between ideas, and draw conclusions. At this stage, the student reads to get all the relevant information needed. First, second, and subsequent reading are carried out; all geared towards proper comprehension and retention of what has been in the memory. Both actual and post- reading activities are involved here.</a:t>
            </a:r>
          </a:p>
          <a:p>
            <a:pPr lvl="0"/>
            <a:endParaRPr lang="en-US" dirty="0"/>
          </a:p>
        </p:txBody>
      </p:sp>
    </p:spTree>
    <p:extLst>
      <p:ext uri="{BB962C8B-B14F-4D97-AF65-F5344CB8AC3E}">
        <p14:creationId xmlns:p14="http://schemas.microsoft.com/office/powerpoint/2010/main" val="229284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27745965-3B9C-66A5-EEE3-2BF8E4193CCE}"/>
              </a:ext>
            </a:extLst>
          </p:cNvPr>
          <p:cNvPicPr>
            <a:picLocks noChangeAspect="1"/>
          </p:cNvPicPr>
          <p:nvPr/>
        </p:nvPicPr>
        <p:blipFill>
          <a:blip r:embed="rId2"/>
          <a:stretch>
            <a:fillRect/>
          </a:stretch>
        </p:blipFill>
        <p:spPr>
          <a:xfrm>
            <a:off x="9743107" y="2232561"/>
            <a:ext cx="3010992" cy="4465122"/>
          </a:xfrm>
          <a:prstGeom prst="rect">
            <a:avLst/>
          </a:prstGeom>
        </p:spPr>
      </p:pic>
      <p:sp>
        <p:nvSpPr>
          <p:cNvPr id="2" name="Title 1"/>
          <p:cNvSpPr>
            <a:spLocks noGrp="1"/>
          </p:cNvSpPr>
          <p:nvPr>
            <p:ph type="title"/>
          </p:nvPr>
        </p:nvSpPr>
        <p:spPr/>
        <p:txBody>
          <a:bodyPr/>
          <a:lstStyle/>
          <a:p>
            <a:r>
              <a:rPr lang="en-US" b="1" dirty="0"/>
              <a:t>Levels of Meaning in Reading</a:t>
            </a:r>
            <a:r>
              <a:rPr lang="en-US" dirty="0"/>
              <a:t/>
            </a:r>
            <a:br>
              <a:rPr lang="en-US" dirty="0"/>
            </a:br>
            <a:endParaRPr lang="en-US" dirty="0"/>
          </a:p>
        </p:txBody>
      </p:sp>
      <p:sp>
        <p:nvSpPr>
          <p:cNvPr id="3" name="Content Placeholder 2"/>
          <p:cNvSpPr>
            <a:spLocks noGrp="1"/>
          </p:cNvSpPr>
          <p:nvPr>
            <p:ph idx="1"/>
          </p:nvPr>
        </p:nvSpPr>
        <p:spPr/>
        <p:txBody>
          <a:bodyPr>
            <a:normAutofit/>
          </a:bodyPr>
          <a:lstStyle/>
          <a:p>
            <a:pPr lvl="0"/>
            <a:r>
              <a:rPr lang="en-US" b="1" dirty="0"/>
              <a:t>Literal Level</a:t>
            </a:r>
            <a:r>
              <a:rPr lang="en-US" dirty="0"/>
              <a:t>: This is the lowest level of meaning of a text. It involves getting the primary, direct, surface meaning of words, ideas, or sentences in context.</a:t>
            </a:r>
          </a:p>
          <a:p>
            <a:pPr lvl="0"/>
            <a:r>
              <a:rPr lang="en-US" b="1" dirty="0"/>
              <a:t>The Interpretative Level</a:t>
            </a:r>
            <a:r>
              <a:rPr lang="en-US" dirty="0"/>
              <a:t>: At this level, the student understands more of the writer’s opinions including those that may not be directly stated. The student draws reasonable conclusions from the writer’s assumptions.</a:t>
            </a:r>
          </a:p>
          <a:p>
            <a:pPr lvl="0"/>
            <a:r>
              <a:rPr lang="en-US" b="1" dirty="0"/>
              <a:t>The Critical Level</a:t>
            </a:r>
            <a:r>
              <a:rPr lang="en-US" dirty="0"/>
              <a:t>: This highest level of meaning includes both the first and second levels. The student goes further to </a:t>
            </a:r>
            <a:r>
              <a:rPr lang="en-US" dirty="0" err="1"/>
              <a:t>analyse</a:t>
            </a:r>
            <a:r>
              <a:rPr lang="en-US" dirty="0"/>
              <a:t>, evaluate and judge the quality, value, accuracy, and sometimes the truthfulness of what has been read. He tries to find a balance between his previous knowledge of the topic and the writer’s opinions if they are contradictory.</a:t>
            </a:r>
          </a:p>
        </p:txBody>
      </p:sp>
    </p:spTree>
    <p:extLst>
      <p:ext uri="{BB962C8B-B14F-4D97-AF65-F5344CB8AC3E}">
        <p14:creationId xmlns:p14="http://schemas.microsoft.com/office/powerpoint/2010/main" val="2997924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Question-Answer Relationship</a:t>
            </a:r>
            <a:r>
              <a:rPr lang="en-US" dirty="0"/>
              <a:t/>
            </a:r>
            <a:br>
              <a:rPr lang="en-US" dirty="0"/>
            </a:br>
            <a:endParaRPr lang="en-US" dirty="0"/>
          </a:p>
        </p:txBody>
      </p:sp>
      <p:sp>
        <p:nvSpPr>
          <p:cNvPr id="3" name="Content Placeholder 2"/>
          <p:cNvSpPr>
            <a:spLocks noGrp="1"/>
          </p:cNvSpPr>
          <p:nvPr>
            <p:ph idx="1"/>
          </p:nvPr>
        </p:nvSpPr>
        <p:spPr/>
        <p:txBody>
          <a:bodyPr/>
          <a:lstStyle/>
          <a:p>
            <a:pPr marL="0" indent="0">
              <a:buNone/>
            </a:pPr>
            <a:r>
              <a:rPr lang="en-US" dirty="0"/>
              <a:t>Effective reading involves being able to provide appropriate answers to the resulting questions. Understanding how questions are formed can help one answer them.</a:t>
            </a:r>
          </a:p>
          <a:p>
            <a:pPr marL="0" indent="0">
              <a:buNone/>
            </a:pPr>
            <a:endParaRPr lang="en-US" dirty="0"/>
          </a:p>
        </p:txBody>
      </p:sp>
      <p:pic>
        <p:nvPicPr>
          <p:cNvPr id="5" name="Picture 4">
            <a:extLst>
              <a:ext uri="{FF2B5EF4-FFF2-40B4-BE49-F238E27FC236}">
                <a16:creationId xmlns="" xmlns:a16="http://schemas.microsoft.com/office/drawing/2014/main" id="{6A6C0BD2-B600-40A1-8ADD-A201A9BAEE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6951" y="3247610"/>
            <a:ext cx="6863937" cy="3117564"/>
          </a:xfrm>
          <a:prstGeom prst="rect">
            <a:avLst/>
          </a:prstGeom>
        </p:spPr>
      </p:pic>
    </p:spTree>
    <p:extLst>
      <p:ext uri="{BB962C8B-B14F-4D97-AF65-F5344CB8AC3E}">
        <p14:creationId xmlns:p14="http://schemas.microsoft.com/office/powerpoint/2010/main" val="309442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Questions and Answers</a:t>
            </a:r>
            <a:r>
              <a:rPr lang="en-US" dirty="0"/>
              <a:t/>
            </a:r>
            <a:br>
              <a:rPr lang="en-US" dirty="0"/>
            </a:br>
            <a:endParaRPr lang="en-US" dirty="0"/>
          </a:p>
        </p:txBody>
      </p:sp>
      <p:sp>
        <p:nvSpPr>
          <p:cNvPr id="3" name="Content Placeholder 2"/>
          <p:cNvSpPr>
            <a:spLocks noGrp="1"/>
          </p:cNvSpPr>
          <p:nvPr>
            <p:ph idx="1"/>
          </p:nvPr>
        </p:nvSpPr>
        <p:spPr/>
        <p:txBody>
          <a:bodyPr/>
          <a:lstStyle/>
          <a:p>
            <a:pPr lvl="0"/>
            <a:r>
              <a:rPr lang="en-US" dirty="0"/>
              <a:t>Right here questions and answers.</a:t>
            </a:r>
          </a:p>
          <a:p>
            <a:pPr lvl="0"/>
            <a:r>
              <a:rPr lang="en-US" dirty="0"/>
              <a:t>Think and search questions and answers.</a:t>
            </a:r>
          </a:p>
          <a:p>
            <a:pPr lvl="0"/>
            <a:r>
              <a:rPr lang="en-US" dirty="0"/>
              <a:t>Author and you.</a:t>
            </a:r>
          </a:p>
          <a:p>
            <a:pPr lvl="0"/>
            <a:r>
              <a:rPr lang="en-US" dirty="0"/>
              <a:t>On your own (inference) questions and answers.</a:t>
            </a:r>
          </a:p>
        </p:txBody>
      </p:sp>
      <p:pic>
        <p:nvPicPr>
          <p:cNvPr id="5" name="Picture 4">
            <a:extLst>
              <a:ext uri="{FF2B5EF4-FFF2-40B4-BE49-F238E27FC236}">
                <a16:creationId xmlns="" xmlns:a16="http://schemas.microsoft.com/office/drawing/2014/main" id="{1F5B915D-25BA-4A15-9B20-63D283C6B7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8941" y="2232561"/>
            <a:ext cx="5011386" cy="3787239"/>
          </a:xfrm>
          <a:prstGeom prst="rect">
            <a:avLst/>
          </a:prstGeom>
        </p:spPr>
      </p:pic>
    </p:spTree>
    <p:extLst>
      <p:ext uri="{BB962C8B-B14F-4D97-AF65-F5344CB8AC3E}">
        <p14:creationId xmlns:p14="http://schemas.microsoft.com/office/powerpoint/2010/main" val="36293763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ea typeface="Calibri" panose="020F0502020204030204" pitchFamily="34" charset="0"/>
              </a:rPr>
              <a:t>Six Short Guides to Effective Reading</a:t>
            </a:r>
            <a:r>
              <a:rPr lang="en-US" dirty="0">
                <a:latin typeface="Times New Roman" panose="02020603050405020304" pitchFamily="18" charset="0"/>
                <a:ea typeface="Calibri" panose="020F0502020204030204" pitchFamily="34" charset="0"/>
              </a:rPr>
              <a:t/>
            </a:r>
            <a:br>
              <a:rPr lang="en-US" dirty="0">
                <a:latin typeface="Times New Roman" panose="02020603050405020304" pitchFamily="18" charset="0"/>
                <a:ea typeface="Calibri" panose="020F0502020204030204" pitchFamily="34" charset="0"/>
              </a:rPr>
            </a:br>
            <a:endParaRPr lang="en-US" dirty="0"/>
          </a:p>
        </p:txBody>
      </p:sp>
      <p:pic>
        <p:nvPicPr>
          <p:cNvPr id="8" name="Content Placeholder 7">
            <a:extLst>
              <a:ext uri="{FF2B5EF4-FFF2-40B4-BE49-F238E27FC236}">
                <a16:creationId xmlns="" xmlns:a16="http://schemas.microsoft.com/office/drawing/2014/main" id="{D805A6F4-8E21-4DC1-888A-57E7DDBFABB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34656" y="-5122863"/>
            <a:ext cx="2667000" cy="1714500"/>
          </a:xfrm>
        </p:spPr>
      </p:pic>
      <p:sp>
        <p:nvSpPr>
          <p:cNvPr id="4" name="Rectangle 2"/>
          <p:cNvSpPr>
            <a:spLocks noChangeArrowheads="1"/>
          </p:cNvSpPr>
          <p:nvPr/>
        </p:nvSpPr>
        <p:spPr bwMode="auto">
          <a:xfrm>
            <a:off x="0" y="-857733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325938" algn="l"/>
              </a:tabLst>
              <a:defRPr>
                <a:solidFill>
                  <a:schemeClr val="tx1"/>
                </a:solidFill>
                <a:latin typeface="Arial" panose="020B0604020202020204" pitchFamily="34" charset="0"/>
              </a:defRPr>
            </a:lvl1pPr>
            <a:lvl2pPr eaLnBrk="0" fontAlgn="base" hangingPunct="0">
              <a:spcBef>
                <a:spcPct val="0"/>
              </a:spcBef>
              <a:spcAft>
                <a:spcPct val="0"/>
              </a:spcAft>
              <a:tabLst>
                <a:tab pos="4325938" algn="l"/>
              </a:tabLst>
              <a:defRPr>
                <a:solidFill>
                  <a:schemeClr val="tx1"/>
                </a:solidFill>
                <a:latin typeface="Arial" panose="020B0604020202020204" pitchFamily="34" charset="0"/>
              </a:defRPr>
            </a:lvl2pPr>
            <a:lvl3pPr eaLnBrk="0" fontAlgn="base" hangingPunct="0">
              <a:spcBef>
                <a:spcPct val="0"/>
              </a:spcBef>
              <a:spcAft>
                <a:spcPct val="0"/>
              </a:spcAft>
              <a:tabLst>
                <a:tab pos="4325938" algn="l"/>
              </a:tabLst>
              <a:defRPr>
                <a:solidFill>
                  <a:schemeClr val="tx1"/>
                </a:solidFill>
                <a:latin typeface="Arial" panose="020B0604020202020204" pitchFamily="34" charset="0"/>
              </a:defRPr>
            </a:lvl3pPr>
            <a:lvl4pPr eaLnBrk="0" fontAlgn="base" hangingPunct="0">
              <a:spcBef>
                <a:spcPct val="0"/>
              </a:spcBef>
              <a:spcAft>
                <a:spcPct val="0"/>
              </a:spcAft>
              <a:tabLst>
                <a:tab pos="4325938" algn="l"/>
              </a:tabLst>
              <a:defRPr>
                <a:solidFill>
                  <a:schemeClr val="tx1"/>
                </a:solidFill>
                <a:latin typeface="Arial" panose="020B0604020202020204" pitchFamily="34" charset="0"/>
              </a:defRPr>
            </a:lvl4pPr>
            <a:lvl5pPr eaLnBrk="0" fontAlgn="base" hangingPunct="0">
              <a:spcBef>
                <a:spcPct val="0"/>
              </a:spcBef>
              <a:spcAft>
                <a:spcPct val="0"/>
              </a:spcAft>
              <a:tabLst>
                <a:tab pos="4325938" algn="l"/>
              </a:tabLst>
              <a:defRPr>
                <a:solidFill>
                  <a:schemeClr val="tx1"/>
                </a:solidFill>
                <a:latin typeface="Arial" panose="020B0604020202020204" pitchFamily="34" charset="0"/>
              </a:defRPr>
            </a:lvl5pPr>
            <a:lvl6pPr eaLnBrk="0" fontAlgn="base" hangingPunct="0">
              <a:spcBef>
                <a:spcPct val="0"/>
              </a:spcBef>
              <a:spcAft>
                <a:spcPct val="0"/>
              </a:spcAft>
              <a:tabLst>
                <a:tab pos="4325938" algn="l"/>
              </a:tabLst>
              <a:defRPr>
                <a:solidFill>
                  <a:schemeClr val="tx1"/>
                </a:solidFill>
                <a:latin typeface="Arial" panose="020B0604020202020204" pitchFamily="34" charset="0"/>
              </a:defRPr>
            </a:lvl6pPr>
            <a:lvl7pPr eaLnBrk="0" fontAlgn="base" hangingPunct="0">
              <a:spcBef>
                <a:spcPct val="0"/>
              </a:spcBef>
              <a:spcAft>
                <a:spcPct val="0"/>
              </a:spcAft>
              <a:tabLst>
                <a:tab pos="4325938" algn="l"/>
              </a:tabLst>
              <a:defRPr>
                <a:solidFill>
                  <a:schemeClr val="tx1"/>
                </a:solidFill>
                <a:latin typeface="Arial" panose="020B0604020202020204" pitchFamily="34" charset="0"/>
              </a:defRPr>
            </a:lvl7pPr>
            <a:lvl8pPr eaLnBrk="0" fontAlgn="base" hangingPunct="0">
              <a:spcBef>
                <a:spcPct val="0"/>
              </a:spcBef>
              <a:spcAft>
                <a:spcPct val="0"/>
              </a:spcAft>
              <a:tabLst>
                <a:tab pos="4325938" algn="l"/>
              </a:tabLst>
              <a:defRPr>
                <a:solidFill>
                  <a:schemeClr val="tx1"/>
                </a:solidFill>
                <a:latin typeface="Arial" panose="020B0604020202020204" pitchFamily="34" charset="0"/>
              </a:defRPr>
            </a:lvl8pPr>
            <a:lvl9pPr eaLnBrk="0" fontAlgn="base" hangingPunct="0">
              <a:spcBef>
                <a:spcPct val="0"/>
              </a:spcBef>
              <a:spcAft>
                <a:spcPct val="0"/>
              </a:spcAft>
              <a:tabLst>
                <a:tab pos="4325938"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4325938" algn="l"/>
              </a:tabLst>
            </a:pPr>
            <a:r>
              <a:rPr kumimoji="0" lang="en-US" sz="1400" b="1"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Six Short Guides to Effective Reading</a:t>
            </a:r>
            <a:endParaRPr kumimoji="0" lang="en-US" sz="11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4325938" algn="l"/>
              </a:tabLst>
            </a:pPr>
            <a:endParaRPr kumimoji="0" lang="en-US" sz="1800" b="0" i="0" u="none" strike="noStrike" cap="none" normalizeH="0" baseline="0">
              <a:ln>
                <a:noFill/>
              </a:ln>
              <a:solidFill>
                <a:schemeClr val="tx1"/>
              </a:solidFill>
              <a:effectLst/>
              <a:latin typeface="Arial" panose="020B0604020202020204" pitchFamily="34" charset="0"/>
            </a:endParaRPr>
          </a:p>
        </p:txBody>
      </p:sp>
      <p:sp>
        <p:nvSpPr>
          <p:cNvPr id="5" name=" 2"/>
          <p:cNvSpPr>
            <a:spLocks/>
          </p:cNvSpPr>
          <p:nvPr/>
        </p:nvSpPr>
        <p:spPr bwMode="auto">
          <a:xfrm>
            <a:off x="4781955" y="4498696"/>
            <a:ext cx="286385" cy="898525"/>
          </a:xfrm>
          <a:prstGeom prst="rightBrace">
            <a:avLst>
              <a:gd name="adj1" fmla="val 26146"/>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en-US"/>
          </a:p>
        </p:txBody>
      </p:sp>
      <p:sp>
        <p:nvSpPr>
          <p:cNvPr id="6" name="Rectangle 3"/>
          <p:cNvSpPr>
            <a:spLocks noChangeArrowheads="1"/>
          </p:cNvSpPr>
          <p:nvPr/>
        </p:nvSpPr>
        <p:spPr bwMode="auto">
          <a:xfrm>
            <a:off x="0" y="-812013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Survey (skim)</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sz="12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Questions (headings)</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sz="12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Read                                    </a:t>
            </a:r>
            <a:r>
              <a:rPr kumimoji="0" lang="en-US" sz="20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SQ4R</a:t>
            </a:r>
            <a:endParaRPr kumimoji="0" lang="en-US" sz="12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sz="12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Record (notes)    </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sz="12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Recite (recall)            </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sz="1200" b="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Review</a:t>
            </a:r>
            <a:endParaRPr kumimoji="0" lang="en-US" sz="11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anose="020B0604020202020204" pitchFamily="34" charset="0"/>
            </a:endParaRPr>
          </a:p>
        </p:txBody>
      </p:sp>
      <p:sp>
        <p:nvSpPr>
          <p:cNvPr id="10" name="Rectangle 9"/>
          <p:cNvSpPr/>
          <p:nvPr/>
        </p:nvSpPr>
        <p:spPr>
          <a:xfrm>
            <a:off x="2313904" y="3589541"/>
            <a:ext cx="6096000" cy="2209836"/>
          </a:xfrm>
          <a:prstGeom prst="rect">
            <a:avLst/>
          </a:prstGeom>
        </p:spPr>
        <p:txBody>
          <a:bodyPr>
            <a:spAutoFit/>
          </a:bodyPr>
          <a:lstStyle/>
          <a:p>
            <a:pPr marL="342900" lvl="0" indent="-342900" algn="just">
              <a:lnSpc>
                <a:spcPct val="115000"/>
              </a:lnSpc>
              <a:spcAft>
                <a:spcPts val="0"/>
              </a:spcAft>
              <a:buFont typeface="+mj-lt"/>
              <a:buAutoNum type="arabicPeriod"/>
              <a:tabLst>
                <a:tab pos="457200" algn="l"/>
                <a:tab pos="4325620" algn="l"/>
              </a:tabLst>
            </a:pPr>
            <a:r>
              <a:rPr lang="en-US" dirty="0">
                <a:effectLst/>
                <a:latin typeface="Times New Roman" panose="02020603050405020304" pitchFamily="18" charset="0"/>
                <a:ea typeface="Calibri" panose="020F0502020204030204" pitchFamily="34" charset="0"/>
              </a:rPr>
              <a:t>Survey (skim)</a:t>
            </a:r>
          </a:p>
          <a:p>
            <a:pPr marL="342900" lvl="0" indent="-342900" algn="just">
              <a:lnSpc>
                <a:spcPct val="115000"/>
              </a:lnSpc>
              <a:spcAft>
                <a:spcPts val="0"/>
              </a:spcAft>
              <a:buFont typeface="+mj-lt"/>
              <a:buAutoNum type="arabicPeriod"/>
              <a:tabLst>
                <a:tab pos="457200" algn="l"/>
                <a:tab pos="4325620" algn="l"/>
              </a:tabLst>
            </a:pPr>
            <a:r>
              <a:rPr lang="en-US" dirty="0">
                <a:effectLst/>
                <a:latin typeface="Times New Roman" panose="02020603050405020304" pitchFamily="18" charset="0"/>
                <a:ea typeface="Calibri" panose="020F0502020204030204" pitchFamily="34" charset="0"/>
              </a:rPr>
              <a:t>Questions (</a:t>
            </a:r>
            <a:r>
              <a:rPr lang="en-US" dirty="0">
                <a:latin typeface="Times New Roman" panose="02020603050405020304" pitchFamily="18" charset="0"/>
                <a:ea typeface="Calibri" panose="020F0502020204030204" pitchFamily="34" charset="0"/>
              </a:rPr>
              <a:t>scan</a:t>
            </a:r>
            <a:r>
              <a:rPr lang="en-US" dirty="0">
                <a:effectLst/>
                <a:latin typeface="Times New Roman" panose="02020603050405020304" pitchFamily="18" charset="0"/>
                <a:ea typeface="Calibri" panose="020F0502020204030204" pitchFamily="34" charset="0"/>
              </a:rPr>
              <a:t>)</a:t>
            </a:r>
          </a:p>
          <a:p>
            <a:pPr marL="342900" lvl="0" indent="-342900" algn="just">
              <a:lnSpc>
                <a:spcPct val="115000"/>
              </a:lnSpc>
              <a:spcAft>
                <a:spcPts val="0"/>
              </a:spcAft>
              <a:buFont typeface="+mj-lt"/>
              <a:buAutoNum type="arabicPeriod"/>
              <a:tabLst>
                <a:tab pos="457200" algn="l"/>
                <a:tab pos="4325620" algn="l"/>
              </a:tabLst>
            </a:pPr>
            <a:r>
              <a:rPr lang="en-US" dirty="0">
                <a:effectLst/>
                <a:latin typeface="Times New Roman" panose="02020603050405020304" pitchFamily="18" charset="0"/>
                <a:ea typeface="Calibri" panose="020F0502020204030204" pitchFamily="34" charset="0"/>
              </a:rPr>
              <a:t>Read                                    </a:t>
            </a:r>
            <a:r>
              <a:rPr lang="en-US" sz="3200" dirty="0">
                <a:effectLst/>
                <a:latin typeface="Times New Roman" panose="02020603050405020304" pitchFamily="18" charset="0"/>
                <a:ea typeface="Calibri" panose="020F0502020204030204" pitchFamily="34" charset="0"/>
              </a:rPr>
              <a:t>SQ4R</a:t>
            </a:r>
            <a:endParaRPr lang="en-US" dirty="0">
              <a:effectLst/>
              <a:latin typeface="Times New Roman" panose="02020603050405020304" pitchFamily="18" charset="0"/>
              <a:ea typeface="Calibri" panose="020F0502020204030204" pitchFamily="34" charset="0"/>
            </a:endParaRPr>
          </a:p>
          <a:p>
            <a:pPr marL="342900" lvl="0" indent="-342900" algn="just">
              <a:lnSpc>
                <a:spcPct val="115000"/>
              </a:lnSpc>
              <a:spcAft>
                <a:spcPts val="0"/>
              </a:spcAft>
              <a:buFont typeface="+mj-lt"/>
              <a:buAutoNum type="arabicPeriod"/>
              <a:tabLst>
                <a:tab pos="457200" algn="l"/>
                <a:tab pos="4325620" algn="l"/>
              </a:tabLst>
            </a:pPr>
            <a:r>
              <a:rPr lang="en-US" dirty="0">
                <a:effectLst/>
                <a:latin typeface="Times New Roman" panose="02020603050405020304" pitchFamily="18" charset="0"/>
                <a:ea typeface="Calibri" panose="020F0502020204030204" pitchFamily="34" charset="0"/>
              </a:rPr>
              <a:t>Record (notes)    </a:t>
            </a:r>
          </a:p>
          <a:p>
            <a:pPr marL="342900" lvl="0" indent="-342900" algn="just">
              <a:lnSpc>
                <a:spcPct val="115000"/>
              </a:lnSpc>
              <a:spcAft>
                <a:spcPts val="0"/>
              </a:spcAft>
              <a:buFont typeface="+mj-lt"/>
              <a:buAutoNum type="arabicPeriod"/>
              <a:tabLst>
                <a:tab pos="457200" algn="l"/>
                <a:tab pos="4325620" algn="l"/>
              </a:tabLst>
            </a:pPr>
            <a:r>
              <a:rPr lang="en-US" dirty="0">
                <a:effectLst/>
                <a:latin typeface="Times New Roman" panose="02020603050405020304" pitchFamily="18" charset="0"/>
                <a:ea typeface="Calibri" panose="020F0502020204030204" pitchFamily="34" charset="0"/>
              </a:rPr>
              <a:t>Recite (recall)            </a:t>
            </a:r>
          </a:p>
          <a:p>
            <a:r>
              <a:rPr lang="en-US" dirty="0">
                <a:effectLst/>
                <a:latin typeface="Times New Roman" panose="02020603050405020304" pitchFamily="18" charset="0"/>
                <a:ea typeface="Calibri" panose="020F0502020204030204" pitchFamily="34" charset="0"/>
              </a:rPr>
              <a:t>6.   Review</a:t>
            </a:r>
            <a:endParaRPr lang="en-US" dirty="0"/>
          </a:p>
        </p:txBody>
      </p:sp>
      <p:pic>
        <p:nvPicPr>
          <p:cNvPr id="11" name="Picture 10">
            <a:extLst>
              <a:ext uri="{FF2B5EF4-FFF2-40B4-BE49-F238E27FC236}">
                <a16:creationId xmlns="" xmlns:a16="http://schemas.microsoft.com/office/drawing/2014/main" id="{A67DEDE9-8FE3-4BBF-A147-11F30B9E0C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5113" y="2822714"/>
            <a:ext cx="4598504" cy="2976647"/>
          </a:xfrm>
          <a:prstGeom prst="rect">
            <a:avLst/>
          </a:prstGeom>
        </p:spPr>
      </p:pic>
    </p:spTree>
    <p:extLst>
      <p:ext uri="{BB962C8B-B14F-4D97-AF65-F5344CB8AC3E}">
        <p14:creationId xmlns:p14="http://schemas.microsoft.com/office/powerpoint/2010/main" val="30239748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Solutions to Reading Problems</a:t>
            </a:r>
            <a:r>
              <a:rPr lang="en-US" dirty="0"/>
              <a:t/>
            </a:r>
            <a:br>
              <a:rPr lang="en-US" dirty="0"/>
            </a:br>
            <a:endParaRPr lang="en-US" dirty="0"/>
          </a:p>
        </p:txBody>
      </p:sp>
      <p:pic>
        <p:nvPicPr>
          <p:cNvPr id="4" name="Picture 3">
            <a:extLst>
              <a:ext uri="{FF2B5EF4-FFF2-40B4-BE49-F238E27FC236}">
                <a16:creationId xmlns="" xmlns:a16="http://schemas.microsoft.com/office/drawing/2014/main" id="{F4E7F381-93C8-77FB-9B74-57E09045B457}"/>
              </a:ext>
            </a:extLst>
          </p:cNvPr>
          <p:cNvPicPr>
            <a:picLocks noChangeAspect="1"/>
          </p:cNvPicPr>
          <p:nvPr/>
        </p:nvPicPr>
        <p:blipFill>
          <a:blip r:embed="rId2"/>
          <a:stretch>
            <a:fillRect/>
          </a:stretch>
        </p:blipFill>
        <p:spPr>
          <a:xfrm>
            <a:off x="5747657" y="5486400"/>
            <a:ext cx="4536374" cy="1456268"/>
          </a:xfrm>
          <a:prstGeom prst="rect">
            <a:avLst/>
          </a:prstGeom>
        </p:spPr>
      </p:pic>
      <p:sp>
        <p:nvSpPr>
          <p:cNvPr id="3" name="Content Placeholder 2"/>
          <p:cNvSpPr>
            <a:spLocks noGrp="1"/>
          </p:cNvSpPr>
          <p:nvPr>
            <p:ph idx="1"/>
          </p:nvPr>
        </p:nvSpPr>
        <p:spPr/>
        <p:txBody>
          <a:bodyPr>
            <a:normAutofit fontScale="92500" lnSpcReduction="20000"/>
          </a:bodyPr>
          <a:lstStyle/>
          <a:p>
            <a:pPr lvl="0"/>
            <a:r>
              <a:rPr lang="en-US" dirty="0"/>
              <a:t>Do not read aloud or move your lips while reading since reading is a mental and not a verbal process; follow the written material with your eyes in order to absorb the various ideas stated in there. </a:t>
            </a:r>
          </a:p>
          <a:p>
            <a:pPr lvl="0"/>
            <a:r>
              <a:rPr lang="en-US" dirty="0"/>
              <a:t>Do not trace what you are reading with a pen or pencil. Use it only when you need to make a note or underline.</a:t>
            </a:r>
          </a:p>
          <a:p>
            <a:pPr lvl="0"/>
            <a:r>
              <a:rPr lang="en-US" dirty="0"/>
              <a:t>Do not read regressively except when you need to commit an idea, word, or sentence to memory.  </a:t>
            </a:r>
          </a:p>
          <a:p>
            <a:pPr lvl="0"/>
            <a:r>
              <a:rPr lang="en-US" dirty="0"/>
              <a:t>Read strings of words together and not as single units in order to get a better understanding of the ideas. </a:t>
            </a:r>
          </a:p>
          <a:p>
            <a:pPr lvl="0"/>
            <a:r>
              <a:rPr lang="en-US" dirty="0"/>
              <a:t>Let your reading speed suit the tempo of particular texts. Read slowly when reading a difficult text, and faster when dealing with an easier one. In other words, go with your speed of understanding; but not too slow or fast at any point in time. </a:t>
            </a:r>
          </a:p>
          <a:p>
            <a:pPr marL="0" indent="0">
              <a:buNone/>
            </a:pPr>
            <a:endParaRPr lang="en-US" dirty="0"/>
          </a:p>
          <a:p>
            <a:endParaRPr lang="en-US" dirty="0"/>
          </a:p>
        </p:txBody>
      </p:sp>
    </p:spTree>
    <p:extLst>
      <p:ext uri="{BB962C8B-B14F-4D97-AF65-F5344CB8AC3E}">
        <p14:creationId xmlns:p14="http://schemas.microsoft.com/office/powerpoint/2010/main" val="72097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Content Placeholder 2"/>
          <p:cNvSpPr>
            <a:spLocks noGrp="1"/>
          </p:cNvSpPr>
          <p:nvPr>
            <p:ph idx="1"/>
          </p:nvPr>
        </p:nvSpPr>
        <p:spPr/>
        <p:txBody>
          <a:bodyPr/>
          <a:lstStyle/>
          <a:p>
            <a:pPr marL="0" indent="0">
              <a:buNone/>
            </a:pPr>
            <a:r>
              <a:rPr lang="en-US" dirty="0" smtClean="0"/>
              <a:t>In this study,</a:t>
            </a:r>
          </a:p>
          <a:p>
            <a:pPr marL="0" indent="0">
              <a:buNone/>
            </a:pPr>
            <a:endParaRPr lang="en-US" dirty="0" smtClean="0"/>
          </a:p>
          <a:p>
            <a:r>
              <a:rPr lang="en-US" dirty="0" smtClean="0"/>
              <a:t>Students </a:t>
            </a:r>
            <a:r>
              <a:rPr lang="en-US" dirty="0"/>
              <a:t>will be able to analyze complex texts to identify nuanced themes and underlying messages, supporting their interpretations with specific textual evidence.</a:t>
            </a:r>
          </a:p>
          <a:p>
            <a:r>
              <a:rPr lang="en-US" dirty="0" smtClean="0"/>
              <a:t>Students </a:t>
            </a:r>
            <a:r>
              <a:rPr lang="en-US" dirty="0"/>
              <a:t>will be able to evaluate the effectiveness of various rhetorical strategies employed by authors in different genres and explain their impact on meaning and audience.</a:t>
            </a:r>
          </a:p>
        </p:txBody>
      </p:sp>
    </p:spTree>
    <p:extLst>
      <p:ext uri="{BB962C8B-B14F-4D97-AF65-F5344CB8AC3E}">
        <p14:creationId xmlns:p14="http://schemas.microsoft.com/office/powerpoint/2010/main" val="903842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EFFECTIVE READING</a:t>
            </a:r>
          </a:p>
        </p:txBody>
      </p:sp>
      <p:sp>
        <p:nvSpPr>
          <p:cNvPr id="3" name="Content Placeholder 2"/>
          <p:cNvSpPr>
            <a:spLocks noGrp="1"/>
          </p:cNvSpPr>
          <p:nvPr>
            <p:ph idx="1"/>
          </p:nvPr>
        </p:nvSpPr>
        <p:spPr>
          <a:xfrm>
            <a:off x="1154954" y="2302525"/>
            <a:ext cx="10082251" cy="4087257"/>
          </a:xfrm>
        </p:spPr>
        <p:txBody>
          <a:bodyPr/>
          <a:lstStyle/>
          <a:p>
            <a:r>
              <a:rPr lang="en-US" dirty="0"/>
              <a:t>Effective reading means more than simply the interpretation of the words read. </a:t>
            </a:r>
            <a:r>
              <a:rPr lang="en-US" dirty="0">
                <a:solidFill>
                  <a:srgbClr val="FF0000"/>
                </a:solidFill>
              </a:rPr>
              <a:t>Reading </a:t>
            </a:r>
            <a:r>
              <a:rPr lang="en-US" dirty="0" smtClean="0">
                <a:solidFill>
                  <a:srgbClr val="FF0000"/>
                </a:solidFill>
              </a:rPr>
              <a:t>is the process of interpreting written text</a:t>
            </a:r>
            <a:r>
              <a:rPr lang="en-US" dirty="0" smtClean="0"/>
              <a:t>. It is </a:t>
            </a:r>
            <a:r>
              <a:rPr lang="en-US" dirty="0"/>
              <a:t>a thinking process which involves speculations and guesses as to what the passage to be read is about and what things the reader expects the writer to fully discuss.</a:t>
            </a:r>
          </a:p>
          <a:p>
            <a:r>
              <a:rPr lang="en-US" dirty="0" smtClean="0">
                <a:solidFill>
                  <a:srgbClr val="FF0000"/>
                </a:solidFill>
              </a:rPr>
              <a:t>Comprehension means thorough understanding</a:t>
            </a:r>
            <a:r>
              <a:rPr lang="en-US" dirty="0" smtClean="0"/>
              <a:t>. Part </a:t>
            </a:r>
            <a:r>
              <a:rPr lang="en-US" dirty="0"/>
              <a:t>of the reading process includes a lot of critical thinking and evaluation in order to discover the information or ideas the writer ought to have </a:t>
            </a:r>
            <a:r>
              <a:rPr lang="en-US" dirty="0" smtClean="0"/>
              <a:t>included such as his </a:t>
            </a:r>
            <a:r>
              <a:rPr lang="en-US" dirty="0"/>
              <a:t>point of </a:t>
            </a:r>
            <a:r>
              <a:rPr lang="en-US" dirty="0" smtClean="0"/>
              <a:t>view </a:t>
            </a:r>
            <a:r>
              <a:rPr lang="en-US" dirty="0"/>
              <a:t>for instance</a:t>
            </a:r>
            <a:r>
              <a:rPr lang="en-US" dirty="0" smtClean="0"/>
              <a:t>, which can be either </a:t>
            </a:r>
            <a:r>
              <a:rPr lang="en-US" dirty="0"/>
              <a:t>a biased or objective approach to a topic. The student, therefore, needs to learn the skills which will help him/her to read and comprehend effectively on his/her own because reading without effective comprehension is hardly an academic activity.</a:t>
            </a:r>
          </a:p>
          <a:p>
            <a:endParaRPr lang="en-US" dirty="0"/>
          </a:p>
        </p:txBody>
      </p:sp>
    </p:spTree>
    <p:extLst>
      <p:ext uri="{BB962C8B-B14F-4D97-AF65-F5344CB8AC3E}">
        <p14:creationId xmlns:p14="http://schemas.microsoft.com/office/powerpoint/2010/main" val="642430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LEVELS OF READING</a:t>
            </a:r>
          </a:p>
        </p:txBody>
      </p:sp>
      <p:sp>
        <p:nvSpPr>
          <p:cNvPr id="3" name="Content Placeholder 2"/>
          <p:cNvSpPr>
            <a:spLocks noGrp="1"/>
          </p:cNvSpPr>
          <p:nvPr>
            <p:ph idx="1"/>
          </p:nvPr>
        </p:nvSpPr>
        <p:spPr/>
        <p:txBody>
          <a:bodyPr>
            <a:normAutofit/>
          </a:bodyPr>
          <a:lstStyle/>
          <a:p>
            <a:pPr marL="0" indent="0">
              <a:buNone/>
            </a:pPr>
            <a:r>
              <a:rPr lang="en-US" dirty="0"/>
              <a:t>In other to carry out effective reading, the student should engage in three levels of reading activities: </a:t>
            </a:r>
          </a:p>
          <a:p>
            <a:r>
              <a:rPr lang="en-US" dirty="0"/>
              <a:t>pre-reading activity</a:t>
            </a:r>
          </a:p>
          <a:p>
            <a:r>
              <a:rPr lang="en-US" dirty="0"/>
              <a:t>actual reading activity</a:t>
            </a:r>
          </a:p>
          <a:p>
            <a:r>
              <a:rPr lang="en-US" dirty="0"/>
              <a:t>Post-reading activity</a:t>
            </a:r>
          </a:p>
        </p:txBody>
      </p:sp>
      <p:pic>
        <p:nvPicPr>
          <p:cNvPr id="5" name="Picture 4">
            <a:extLst>
              <a:ext uri="{FF2B5EF4-FFF2-40B4-BE49-F238E27FC236}">
                <a16:creationId xmlns="" xmlns:a16="http://schemas.microsoft.com/office/drawing/2014/main" id="{EAFEEA48-CC02-4AF5-94F4-9FF197A594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7374" y="3158986"/>
            <a:ext cx="5194852" cy="2860813"/>
          </a:xfrm>
          <a:prstGeom prst="rect">
            <a:avLst/>
          </a:prstGeom>
        </p:spPr>
      </p:pic>
    </p:spTree>
    <p:extLst>
      <p:ext uri="{BB962C8B-B14F-4D97-AF65-F5344CB8AC3E}">
        <p14:creationId xmlns:p14="http://schemas.microsoft.com/office/powerpoint/2010/main" val="368980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8E2E65CA-AD1D-4D1A-B99B-8DF381A8B885}"/>
              </a:ext>
            </a:extLst>
          </p:cNvPr>
          <p:cNvPicPr>
            <a:picLocks noChangeAspect="1"/>
          </p:cNvPicPr>
          <p:nvPr/>
        </p:nvPicPr>
        <p:blipFill>
          <a:blip r:embed="rId2"/>
          <a:stretch>
            <a:fillRect/>
          </a:stretch>
        </p:blipFill>
        <p:spPr>
          <a:xfrm>
            <a:off x="1355075" y="5238998"/>
            <a:ext cx="9419421" cy="1561604"/>
          </a:xfrm>
          <a:prstGeom prst="rect">
            <a:avLst/>
          </a:prstGeom>
        </p:spPr>
      </p:pic>
      <p:sp>
        <p:nvSpPr>
          <p:cNvPr id="2" name="Title 1"/>
          <p:cNvSpPr>
            <a:spLocks noGrp="1"/>
          </p:cNvSpPr>
          <p:nvPr>
            <p:ph type="title"/>
          </p:nvPr>
        </p:nvSpPr>
        <p:spPr/>
        <p:txBody>
          <a:bodyPr/>
          <a:lstStyle/>
          <a:p>
            <a:pPr lvl="0"/>
            <a:r>
              <a:rPr lang="en-US" b="1" dirty="0"/>
              <a:t>Pre-Reading Activity</a:t>
            </a:r>
            <a:r>
              <a:rPr lang="en-US" dirty="0"/>
              <a:t/>
            </a:r>
            <a:br>
              <a:rPr lang="en-US" dirty="0"/>
            </a:br>
            <a:endParaRPr lang="en-US" dirty="0"/>
          </a:p>
        </p:txBody>
      </p:sp>
      <p:sp>
        <p:nvSpPr>
          <p:cNvPr id="3" name="Content Placeholder 2"/>
          <p:cNvSpPr>
            <a:spLocks noGrp="1"/>
          </p:cNvSpPr>
          <p:nvPr>
            <p:ph idx="1"/>
          </p:nvPr>
        </p:nvSpPr>
        <p:spPr>
          <a:xfrm>
            <a:off x="1154954" y="2449264"/>
            <a:ext cx="8825659" cy="3416300"/>
          </a:xfrm>
        </p:spPr>
        <p:txBody>
          <a:bodyPr/>
          <a:lstStyle/>
          <a:p>
            <a:pPr marL="0" indent="0">
              <a:buNone/>
            </a:pPr>
            <a:r>
              <a:rPr lang="en-US" sz="2000" dirty="0"/>
              <a:t>Before reading a passage, do the following:</a:t>
            </a:r>
          </a:p>
          <a:p>
            <a:pPr lvl="0"/>
            <a:r>
              <a:rPr lang="en-US" sz="2000" dirty="0"/>
              <a:t>Read only the title (topic) of the passage.</a:t>
            </a:r>
          </a:p>
          <a:p>
            <a:pPr lvl="0"/>
            <a:r>
              <a:rPr lang="en-US" sz="2000" dirty="0" smtClean="0"/>
              <a:t>Ask </a:t>
            </a:r>
            <a:r>
              <a:rPr lang="en-US" sz="2000" dirty="0"/>
              <a:t>yourself some fundamental questions concerning the passage such as:</a:t>
            </a:r>
          </a:p>
          <a:p>
            <a:pPr marL="685800" lvl="1"/>
            <a:r>
              <a:rPr lang="en-US" sz="2000" dirty="0"/>
              <a:t>What does the title suggest?</a:t>
            </a:r>
          </a:p>
          <a:p>
            <a:pPr marL="685800" lvl="1"/>
            <a:r>
              <a:rPr lang="en-US" sz="2000" dirty="0"/>
              <a:t>What other words or phrases can replace the ones in the passage?</a:t>
            </a:r>
          </a:p>
          <a:p>
            <a:pPr lvl="1"/>
            <a:endParaRPr lang="en-US" dirty="0"/>
          </a:p>
          <a:p>
            <a:pPr marL="0" indent="0">
              <a:buNone/>
            </a:pPr>
            <a:endParaRPr lang="en-US" dirty="0"/>
          </a:p>
        </p:txBody>
      </p:sp>
    </p:spTree>
    <p:extLst>
      <p:ext uri="{BB962C8B-B14F-4D97-AF65-F5344CB8AC3E}">
        <p14:creationId xmlns:p14="http://schemas.microsoft.com/office/powerpoint/2010/main" val="2690172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b="1" dirty="0"/>
              <a:t>Actual Reading Activity</a:t>
            </a:r>
            <a:endParaRPr lang="en-US" dirty="0"/>
          </a:p>
        </p:txBody>
      </p:sp>
      <p:sp>
        <p:nvSpPr>
          <p:cNvPr id="3" name="Content Placeholder 2"/>
          <p:cNvSpPr>
            <a:spLocks noGrp="1"/>
          </p:cNvSpPr>
          <p:nvPr>
            <p:ph idx="1"/>
          </p:nvPr>
        </p:nvSpPr>
        <p:spPr/>
        <p:txBody>
          <a:bodyPr/>
          <a:lstStyle/>
          <a:p>
            <a:pPr marL="0" indent="0">
              <a:buNone/>
            </a:pPr>
            <a:r>
              <a:rPr lang="en-US" dirty="0"/>
              <a:t>When the student is done with the pre-reading activity, he/she should proceed to read the passage carefully seeking to understand it based on the pre-reading activity and, if possible, previous experiences.</a:t>
            </a:r>
          </a:p>
          <a:p>
            <a:endParaRPr lang="en-US" dirty="0"/>
          </a:p>
        </p:txBody>
      </p:sp>
      <p:pic>
        <p:nvPicPr>
          <p:cNvPr id="5" name="Picture 4">
            <a:extLst>
              <a:ext uri="{FF2B5EF4-FFF2-40B4-BE49-F238E27FC236}">
                <a16:creationId xmlns="" xmlns:a16="http://schemas.microsoft.com/office/drawing/2014/main" id="{913C7532-4729-4143-9048-EE5551F32B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8161" y="3562597"/>
            <a:ext cx="9191502" cy="2457204"/>
          </a:xfrm>
          <a:prstGeom prst="rect">
            <a:avLst/>
          </a:prstGeom>
        </p:spPr>
      </p:pic>
    </p:spTree>
    <p:extLst>
      <p:ext uri="{BB962C8B-B14F-4D97-AF65-F5344CB8AC3E}">
        <p14:creationId xmlns:p14="http://schemas.microsoft.com/office/powerpoint/2010/main" val="1259461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b="1" dirty="0"/>
              <a:t>Post-Reading Activity</a:t>
            </a:r>
            <a:r>
              <a:rPr lang="en-US" dirty="0"/>
              <a:t/>
            </a:r>
            <a:br>
              <a:rPr lang="en-US" dirty="0"/>
            </a:br>
            <a:endParaRPr lang="en-US" dirty="0"/>
          </a:p>
        </p:txBody>
      </p:sp>
      <p:sp>
        <p:nvSpPr>
          <p:cNvPr id="3" name="Content Placeholder 2"/>
          <p:cNvSpPr>
            <a:spLocks noGrp="1"/>
          </p:cNvSpPr>
          <p:nvPr>
            <p:ph idx="1"/>
          </p:nvPr>
        </p:nvSpPr>
        <p:spPr/>
        <p:txBody>
          <a:bodyPr/>
          <a:lstStyle/>
          <a:p>
            <a:pPr marL="0" indent="0">
              <a:buNone/>
            </a:pPr>
            <a:r>
              <a:rPr lang="en-US" dirty="0"/>
              <a:t>Having read and understood the passage, the student should try to answer the following evaluative questions:</a:t>
            </a:r>
          </a:p>
          <a:p>
            <a:pPr lvl="0"/>
            <a:r>
              <a:rPr lang="en-US" dirty="0"/>
              <a:t>What has the writer failed to include in this topic?</a:t>
            </a:r>
          </a:p>
          <a:p>
            <a:pPr lvl="0"/>
            <a:r>
              <a:rPr lang="en-US" dirty="0"/>
              <a:t>Is he writing from a field of study different from mine?</a:t>
            </a:r>
          </a:p>
          <a:p>
            <a:r>
              <a:rPr lang="en-US" dirty="0"/>
              <a:t>What additional information do I need on this topic</a:t>
            </a:r>
          </a:p>
        </p:txBody>
      </p:sp>
      <p:pic>
        <p:nvPicPr>
          <p:cNvPr id="6" name="Picture 5">
            <a:extLst>
              <a:ext uri="{FF2B5EF4-FFF2-40B4-BE49-F238E27FC236}">
                <a16:creationId xmlns="" xmlns:a16="http://schemas.microsoft.com/office/drawing/2014/main" id="{1A513E72-03FC-DF9E-EA1A-9A9835505704}"/>
              </a:ext>
            </a:extLst>
          </p:cNvPr>
          <p:cNvPicPr>
            <a:picLocks noChangeAspect="1"/>
          </p:cNvPicPr>
          <p:nvPr/>
        </p:nvPicPr>
        <p:blipFill>
          <a:blip r:embed="rId2"/>
          <a:stretch>
            <a:fillRect/>
          </a:stretch>
        </p:blipFill>
        <p:spPr>
          <a:xfrm>
            <a:off x="7433953" y="2933205"/>
            <a:ext cx="4788141" cy="3705101"/>
          </a:xfrm>
          <a:prstGeom prst="rect">
            <a:avLst/>
          </a:prstGeom>
        </p:spPr>
      </p:pic>
    </p:spTree>
    <p:extLst>
      <p:ext uri="{BB962C8B-B14F-4D97-AF65-F5344CB8AC3E}">
        <p14:creationId xmlns:p14="http://schemas.microsoft.com/office/powerpoint/2010/main" val="3064581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 Test for the Effectiveness of Reading Process</a:t>
            </a:r>
            <a:endParaRPr lang="en-US" dirty="0"/>
          </a:p>
        </p:txBody>
      </p:sp>
      <p:pic>
        <p:nvPicPr>
          <p:cNvPr id="4" name="Picture 3">
            <a:extLst>
              <a:ext uri="{FF2B5EF4-FFF2-40B4-BE49-F238E27FC236}">
                <a16:creationId xmlns="" xmlns:a16="http://schemas.microsoft.com/office/drawing/2014/main" id="{4A83A579-B39C-E9C9-DC4D-6AD5BB50D784}"/>
              </a:ext>
            </a:extLst>
          </p:cNvPr>
          <p:cNvPicPr>
            <a:picLocks noChangeAspect="1"/>
          </p:cNvPicPr>
          <p:nvPr/>
        </p:nvPicPr>
        <p:blipFill>
          <a:blip r:embed="rId2"/>
          <a:stretch>
            <a:fillRect/>
          </a:stretch>
        </p:blipFill>
        <p:spPr>
          <a:xfrm>
            <a:off x="9417131" y="2603499"/>
            <a:ext cx="3431969" cy="3416301"/>
          </a:xfrm>
          <a:prstGeom prst="rect">
            <a:avLst/>
          </a:prstGeom>
        </p:spPr>
      </p:pic>
      <p:sp>
        <p:nvSpPr>
          <p:cNvPr id="3" name="Content Placeholder 2"/>
          <p:cNvSpPr>
            <a:spLocks noGrp="1"/>
          </p:cNvSpPr>
          <p:nvPr>
            <p:ph idx="1"/>
          </p:nvPr>
        </p:nvSpPr>
        <p:spPr/>
        <p:txBody>
          <a:bodyPr>
            <a:normAutofit/>
          </a:bodyPr>
          <a:lstStyle/>
          <a:p>
            <a:pPr lvl="0"/>
            <a:r>
              <a:rPr lang="en-US" dirty="0"/>
              <a:t>Ability to select the controlling idea of the passage (always found in the thesis statement) and the main idea in each paragraph (always contained in the topic sentence).</a:t>
            </a:r>
          </a:p>
          <a:p>
            <a:pPr lvl="0"/>
            <a:r>
              <a:rPr lang="en-US" dirty="0"/>
              <a:t>Noting the relevant details in each paragraph. These go to explain further the main ideas and give more information about the topic.</a:t>
            </a:r>
          </a:p>
          <a:p>
            <a:pPr lvl="0"/>
            <a:r>
              <a:rPr lang="en-US" dirty="0"/>
              <a:t>Ability to note the key words and signpost words which indicate the direction of thought flow. Examples are: firstly, furthermore, moreover, consequently, etc.</a:t>
            </a:r>
          </a:p>
          <a:p>
            <a:pPr lvl="0"/>
            <a:r>
              <a:rPr lang="en-US" dirty="0"/>
              <a:t>Ability to recognize types and functions of paragraphs; for example: the introductory, explanatory, transitional, and concluding paragraphs.</a:t>
            </a:r>
          </a:p>
          <a:p>
            <a:pPr lvl="0"/>
            <a:endParaRPr lang="en-US" dirty="0"/>
          </a:p>
        </p:txBody>
      </p:sp>
    </p:spTree>
    <p:extLst>
      <p:ext uri="{BB962C8B-B14F-4D97-AF65-F5344CB8AC3E}">
        <p14:creationId xmlns:p14="http://schemas.microsoft.com/office/powerpoint/2010/main" val="30583992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Reading Skills</a:t>
            </a:r>
            <a:r>
              <a:rPr lang="en-US" dirty="0"/>
              <a:t/>
            </a:r>
            <a:br>
              <a:rPr lang="en-US" dirty="0"/>
            </a:br>
            <a:endParaRPr lang="en-US" dirty="0"/>
          </a:p>
        </p:txBody>
      </p:sp>
      <p:pic>
        <p:nvPicPr>
          <p:cNvPr id="7" name="Picture 6">
            <a:extLst>
              <a:ext uri="{FF2B5EF4-FFF2-40B4-BE49-F238E27FC236}">
                <a16:creationId xmlns="" xmlns:a16="http://schemas.microsoft.com/office/drawing/2014/main" id="{03F387CE-5210-4123-A87A-E8CCB2FADD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08729" y="3693225"/>
            <a:ext cx="5113324" cy="2536673"/>
          </a:xfrm>
          <a:prstGeom prst="rect">
            <a:avLst/>
          </a:prstGeom>
        </p:spPr>
      </p:pic>
      <p:sp>
        <p:nvSpPr>
          <p:cNvPr id="3" name="Content Placeholder 2"/>
          <p:cNvSpPr>
            <a:spLocks noGrp="1"/>
          </p:cNvSpPr>
          <p:nvPr>
            <p:ph idx="1"/>
          </p:nvPr>
        </p:nvSpPr>
        <p:spPr>
          <a:xfrm>
            <a:off x="352540" y="2214389"/>
            <a:ext cx="9628073" cy="4274545"/>
          </a:xfrm>
        </p:spPr>
        <p:txBody>
          <a:bodyPr>
            <a:normAutofit/>
          </a:bodyPr>
          <a:lstStyle/>
          <a:p>
            <a:pPr marL="0" lvl="0" indent="0">
              <a:buNone/>
            </a:pPr>
            <a:r>
              <a:rPr lang="en-US" sz="2600" b="1" dirty="0"/>
              <a:t>Skimming </a:t>
            </a:r>
          </a:p>
          <a:p>
            <a:pPr marL="0" lvl="0" indent="0">
              <a:buNone/>
            </a:pPr>
            <a:r>
              <a:rPr lang="en-US" dirty="0"/>
              <a:t>This skill is employed to quickly get the gist, idea, or general overview of a written material. This is used to gather as much information as possible in the shortest possible time from a written material. This is a pre-reading activity. This can be carried out in the following places: </a:t>
            </a:r>
          </a:p>
          <a:p>
            <a:pPr lvl="0"/>
            <a:r>
              <a:rPr lang="en-US" dirty="0"/>
              <a:t>Title / Headings and </a:t>
            </a:r>
            <a:r>
              <a:rPr lang="en-US" dirty="0" smtClean="0"/>
              <a:t>Subheadings</a:t>
            </a:r>
          </a:p>
          <a:p>
            <a:r>
              <a:rPr lang="en-US" dirty="0" smtClean="0"/>
              <a:t>The </a:t>
            </a:r>
            <a:r>
              <a:rPr lang="en-US" dirty="0"/>
              <a:t>first and last paragraphs of a passage</a:t>
            </a:r>
            <a:r>
              <a:rPr lang="en-US" dirty="0" smtClean="0"/>
              <a:t>.</a:t>
            </a:r>
          </a:p>
          <a:p>
            <a:pPr lvl="0"/>
            <a:r>
              <a:rPr lang="en-US" dirty="0" smtClean="0"/>
              <a:t>Questions </a:t>
            </a:r>
            <a:r>
              <a:rPr lang="en-US" dirty="0"/>
              <a:t>and Exercises</a:t>
            </a:r>
          </a:p>
          <a:p>
            <a:pPr lvl="0"/>
            <a:r>
              <a:rPr lang="en-US" dirty="0"/>
              <a:t>Pictures, Captions, and </a:t>
            </a:r>
            <a:r>
              <a:rPr lang="en-US" dirty="0" smtClean="0"/>
              <a:t>Graphics</a:t>
            </a:r>
          </a:p>
          <a:p>
            <a:pPr lvl="0"/>
            <a:r>
              <a:rPr lang="en-US" dirty="0"/>
              <a:t>Table of  Contents</a:t>
            </a:r>
          </a:p>
          <a:p>
            <a:pPr lvl="0"/>
            <a:r>
              <a:rPr lang="en-US" dirty="0"/>
              <a:t>Preface / Introduction</a:t>
            </a:r>
          </a:p>
          <a:p>
            <a:pPr marL="0" lvl="0" indent="0">
              <a:buNone/>
            </a:pPr>
            <a:endParaRPr lang="en-US" dirty="0"/>
          </a:p>
          <a:p>
            <a:pPr marL="0" lvl="0" indent="0">
              <a:buNone/>
            </a:pPr>
            <a:endParaRPr lang="en-US" dirty="0"/>
          </a:p>
          <a:p>
            <a:pPr marL="0" lvl="0" indent="0">
              <a:buNone/>
            </a:pPr>
            <a:endParaRPr lang="en-US" dirty="0"/>
          </a:p>
        </p:txBody>
      </p:sp>
    </p:spTree>
    <p:extLst>
      <p:ext uri="{BB962C8B-B14F-4D97-AF65-F5344CB8AC3E}">
        <p14:creationId xmlns:p14="http://schemas.microsoft.com/office/powerpoint/2010/main" val="248668396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446</TotalTime>
  <Words>1157</Words>
  <Application>Microsoft Office PowerPoint</Application>
  <PresentationFormat>Widescreen</PresentationFormat>
  <Paragraphs>78</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Century Gothic</vt:lpstr>
      <vt:lpstr>Times New Roman</vt:lpstr>
      <vt:lpstr>Wingdings 3</vt:lpstr>
      <vt:lpstr>Ion Boardroom</vt:lpstr>
      <vt:lpstr>COMPREHENSION SKILLS </vt:lpstr>
      <vt:lpstr>Learning Objectives</vt:lpstr>
      <vt:lpstr>EFFECTIVE READING</vt:lpstr>
      <vt:lpstr>LEVELS OF READING</vt:lpstr>
      <vt:lpstr>Pre-Reading Activity </vt:lpstr>
      <vt:lpstr>Actual Reading Activity</vt:lpstr>
      <vt:lpstr>Post-Reading Activity </vt:lpstr>
      <vt:lpstr>A Test for the Effectiveness of Reading Process</vt:lpstr>
      <vt:lpstr>Types of Reading Skills </vt:lpstr>
      <vt:lpstr>Scanning</vt:lpstr>
      <vt:lpstr>Detailed / Close Reading</vt:lpstr>
      <vt:lpstr>Levels of Meaning in Reading </vt:lpstr>
      <vt:lpstr>The Question-Answer Relationship </vt:lpstr>
      <vt:lpstr>Types of Questions and Answers </vt:lpstr>
      <vt:lpstr>Six Short Guides to Effective Reading </vt:lpstr>
      <vt:lpstr>Solutions to Reading Problems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COMPREHENSION SKILLS</dc:title>
  <dc:creator>Mrs. Afolabi</dc:creator>
  <cp:lastModifiedBy>Microsoft account</cp:lastModifiedBy>
  <cp:revision>27</cp:revision>
  <dcterms:created xsi:type="dcterms:W3CDTF">2022-09-12T11:30:50Z</dcterms:created>
  <dcterms:modified xsi:type="dcterms:W3CDTF">2025-09-26T06:55:16Z</dcterms:modified>
</cp:coreProperties>
</file>

<file path=docProps/thumbnail.jpeg>
</file>